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3"/>
    <p:sldId id="260" r:id="rId4"/>
    <p:sldId id="266" r:id="rId5"/>
    <p:sldId id="292" r:id="rId6"/>
    <p:sldId id="324" r:id="rId7"/>
    <p:sldId id="267" r:id="rId8"/>
    <p:sldId id="268" r:id="rId9"/>
    <p:sldId id="261" r:id="rId11"/>
    <p:sldId id="270" r:id="rId12"/>
    <p:sldId id="291" r:id="rId13"/>
    <p:sldId id="325" r:id="rId14"/>
    <p:sldId id="300" r:id="rId15"/>
    <p:sldId id="299" r:id="rId16"/>
    <p:sldId id="308" r:id="rId17"/>
    <p:sldId id="317" r:id="rId18"/>
    <p:sldId id="323" r:id="rId19"/>
    <p:sldId id="339" r:id="rId20"/>
    <p:sldId id="340" r:id="rId21"/>
    <p:sldId id="280" r:id="rId22"/>
    <p:sldId id="281" r:id="rId23"/>
    <p:sldId id="265"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30" userDrawn="1">
          <p15:clr>
            <a:srgbClr val="A4A3A4"/>
          </p15:clr>
        </p15:guide>
        <p15:guide id="2" orient="horz" pos="3157" userDrawn="1">
          <p15:clr>
            <a:srgbClr val="A4A3A4"/>
          </p15:clr>
        </p15:guide>
        <p15:guide id="3" pos="3790" userDrawn="1">
          <p15:clr>
            <a:srgbClr val="A4A3A4"/>
          </p15:clr>
        </p15:guide>
        <p15:guide id="4" pos="45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62" d="100"/>
          <a:sy n="62" d="100"/>
        </p:scale>
        <p:origin x="-78" y="-648"/>
      </p:cViewPr>
      <p:guideLst>
        <p:guide orient="horz" pos="1830"/>
        <p:guide orient="horz" pos="3157"/>
        <p:guide pos="3790"/>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0.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29945"/>
          </a:xfrm>
          <a:prstGeom prst="rect">
            <a:avLst/>
          </a:prstGeom>
        </p:spPr>
        <p:txBody>
          <a:bodyPr wrap="square">
            <a:spAutoFit/>
          </a:bodyPr>
          <a:lstStyle/>
          <a:p>
            <a:pPr algn="ctr"/>
            <a:r>
              <a:rPr sz="4800" smtClean="0">
                <a:solidFill>
                  <a:schemeClr val="bg1"/>
                </a:solidFill>
              </a:rPr>
              <a:t>物业管理系统</a:t>
            </a:r>
            <a:endParaRPr sz="480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9296400" y="372046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系统结构图</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914"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147482607" name="对象 -2147482608"/>
          <p:cNvGraphicFramePr/>
          <p:nvPr>
            <p:custDataLst>
              <p:tags r:id="rId1"/>
            </p:custDataLst>
          </p:nvPr>
        </p:nvGraphicFramePr>
        <p:xfrm>
          <a:off x="1200150" y="1023620"/>
          <a:ext cx="9645015" cy="5309870"/>
        </p:xfrm>
        <a:graphic>
          <a:graphicData uri="http://schemas.openxmlformats.org/presentationml/2006/ole">
            <mc:AlternateContent xmlns:mc="http://schemas.openxmlformats.org/markup-compatibility/2006">
              <mc:Choice xmlns:v="urn:schemas-microsoft-com:vml" Requires="v">
                <p:oleObj spid="_x0000_s3076" name="" r:id="rId2" imgW="11043285" imgH="5380990" progId="Visio.Drawing.15">
                  <p:embed/>
                </p:oleObj>
              </mc:Choice>
              <mc:Fallback>
                <p:oleObj name="" r:id="rId2" imgW="11043285" imgH="5380990" progId="Visio.Drawing.15">
                  <p:embed/>
                  <p:pic>
                    <p:nvPicPr>
                      <p:cNvPr id="0" name="图片 3075"/>
                      <p:cNvPicPr/>
                      <p:nvPr/>
                    </p:nvPicPr>
                    <p:blipFill>
                      <a:blip r:embed="rId3"/>
                      <a:stretch>
                        <a:fillRect/>
                      </a:stretch>
                    </p:blipFill>
                    <p:spPr>
                      <a:xfrm>
                        <a:off x="1200150" y="1023620"/>
                        <a:ext cx="9645015" cy="53098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系统登录</a:t>
            </a:r>
            <a:endParaRPr lang="zh-CN" alt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8" name="图片 48"/>
          <p:cNvPicPr>
            <a:picLocks noChangeAspect="1"/>
          </p:cNvPicPr>
          <p:nvPr>
            <p:custDataLst>
              <p:tags r:id="rId1"/>
            </p:custDataLst>
          </p:nvPr>
        </p:nvPicPr>
        <p:blipFill>
          <a:blip r:embed="rId2"/>
          <a:stretch>
            <a:fillRect/>
          </a:stretch>
        </p:blipFill>
        <p:spPr>
          <a:xfrm>
            <a:off x="502285" y="962025"/>
            <a:ext cx="11080750" cy="51993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9" name="图片 49"/>
          <p:cNvPicPr>
            <a:picLocks noChangeAspect="1"/>
          </p:cNvPicPr>
          <p:nvPr>
            <p:custDataLst>
              <p:tags r:id="rId1"/>
            </p:custDataLst>
          </p:nvPr>
        </p:nvPicPr>
        <p:blipFill>
          <a:blip r:embed="rId2"/>
          <a:stretch>
            <a:fillRect/>
          </a:stretch>
        </p:blipFill>
        <p:spPr>
          <a:xfrm>
            <a:off x="441960" y="975995"/>
            <a:ext cx="11278870" cy="52622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物业管理界面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0" name="图片 50"/>
          <p:cNvPicPr>
            <a:picLocks noChangeAspect="1"/>
          </p:cNvPicPr>
          <p:nvPr>
            <p:custDataLst>
              <p:tags r:id="rId1"/>
            </p:custDataLst>
          </p:nvPr>
        </p:nvPicPr>
        <p:blipFill>
          <a:blip r:embed="rId2"/>
          <a:stretch>
            <a:fillRect/>
          </a:stretch>
        </p:blipFill>
        <p:spPr>
          <a:xfrm>
            <a:off x="474345" y="955675"/>
            <a:ext cx="11290300" cy="55473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业主管理界面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1" name="图片 51"/>
          <p:cNvPicPr>
            <a:picLocks noChangeAspect="1"/>
          </p:cNvPicPr>
          <p:nvPr>
            <p:custDataLst>
              <p:tags r:id="rId1"/>
            </p:custDataLst>
          </p:nvPr>
        </p:nvPicPr>
        <p:blipFill>
          <a:blip r:embed="rId2"/>
          <a:stretch>
            <a:fillRect/>
          </a:stretch>
        </p:blipFill>
        <p:spPr>
          <a:xfrm>
            <a:off x="349250" y="900430"/>
            <a:ext cx="11134725" cy="55473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维修员管理界面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2" name="图片 52"/>
          <p:cNvPicPr>
            <a:picLocks noChangeAspect="1"/>
          </p:cNvPicPr>
          <p:nvPr>
            <p:custDataLst>
              <p:tags r:id="rId1"/>
            </p:custDataLst>
          </p:nvPr>
        </p:nvPicPr>
        <p:blipFill>
          <a:blip r:embed="rId2"/>
          <a:stretch>
            <a:fillRect/>
          </a:stretch>
        </p:blipFill>
        <p:spPr>
          <a:xfrm>
            <a:off x="194310" y="882650"/>
            <a:ext cx="11458575" cy="5521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物业管理主界面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2" name="图片 62"/>
          <p:cNvPicPr>
            <a:picLocks noChangeAspect="1"/>
          </p:cNvPicPr>
          <p:nvPr>
            <p:custDataLst>
              <p:tags r:id="rId1"/>
            </p:custDataLst>
          </p:nvPr>
        </p:nvPicPr>
        <p:blipFill>
          <a:blip r:embed="rId2"/>
          <a:stretch>
            <a:fillRect/>
          </a:stretch>
        </p:blipFill>
        <p:spPr>
          <a:xfrm>
            <a:off x="401320" y="908685"/>
            <a:ext cx="11313795" cy="52127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业主主界面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9" name="图片 69"/>
          <p:cNvPicPr>
            <a:picLocks noChangeAspect="1"/>
          </p:cNvPicPr>
          <p:nvPr>
            <p:custDataLst>
              <p:tags r:id="rId1"/>
            </p:custDataLst>
          </p:nvPr>
        </p:nvPicPr>
        <p:blipFill>
          <a:blip r:embed="rId2"/>
          <a:stretch>
            <a:fillRect/>
          </a:stretch>
        </p:blipFill>
        <p:spPr>
          <a:xfrm>
            <a:off x="391160" y="1073785"/>
            <a:ext cx="11215370" cy="51581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维修员主界面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2" name="图片 72"/>
          <p:cNvPicPr>
            <a:picLocks noChangeAspect="1"/>
          </p:cNvPicPr>
          <p:nvPr>
            <p:custDataLst>
              <p:tags r:id="rId1"/>
            </p:custDataLst>
          </p:nvPr>
        </p:nvPicPr>
        <p:blipFill>
          <a:blip r:embed="rId2"/>
          <a:stretch>
            <a:fillRect/>
          </a:stretch>
        </p:blipFill>
        <p:spPr>
          <a:xfrm>
            <a:off x="441325" y="986790"/>
            <a:ext cx="11254740" cy="52266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endParaRPr lang="zh-CN" altLang="en-US" sz="3200" kern="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306955"/>
          </a:xfrm>
          <a:prstGeom prst="rect">
            <a:avLst/>
          </a:prstGeom>
          <a:noFill/>
          <a:ln w="9525">
            <a:noFill/>
          </a:ln>
        </p:spPr>
        <p:txBody>
          <a:bodyPr wrap="square">
            <a:spAutoFit/>
          </a:bodyPr>
          <a:lstStyle/>
          <a:p>
            <a:r>
              <a:rPr dirty="0" smtClean="0">
                <a:latin typeface="宋体" panose="02010600030101010101" pitchFamily="2" charset="-122"/>
                <a:ea typeface="宋体" panose="02010600030101010101" pitchFamily="2" charset="-122"/>
                <a:cs typeface="宋体" panose="02010600030101010101" pitchFamily="2" charset="-122"/>
              </a:rPr>
              <a:t>为了保证系统的稳定性，这次采用的是一个比较常用的JAVA语言开发。在学期末完成发展计划。本系统分为管理员、物业管理、业主和维修员四部分。这四个部分紧密相连，有着独特的关系。最终成为物业管理系统的设计与实现。</a:t>
            </a:r>
            <a:endParaRPr dirty="0" smtClean="0">
              <a:latin typeface="宋体" panose="02010600030101010101" pitchFamily="2" charset="-122"/>
              <a:ea typeface="宋体" panose="02010600030101010101" pitchFamily="2" charset="-122"/>
              <a:cs typeface="宋体" panose="02010600030101010101" pitchFamily="2" charset="-122"/>
            </a:endParaRPr>
          </a:p>
          <a:p>
            <a:r>
              <a:rPr dirty="0" smtClean="0">
                <a:latin typeface="宋体" panose="02010600030101010101" pitchFamily="2" charset="-122"/>
                <a:ea typeface="宋体" panose="02010600030101010101" pitchFamily="2" charset="-122"/>
                <a:cs typeface="宋体" panose="02010600030101010101" pitchFamily="2" charset="-122"/>
              </a:rPr>
              <a:t>在做需求分析，代码实现和功能测试的过程中遇到了很多自己解决不了的难题，比如，代码不明白，我查了CSDN，问了辅导老师，比如中英文不懂，我挨个去百度翻译查。这段时光虽然很苦很累，但也是我的精神最富有的一段时光。我真的理解先痛苦后幸福的含义。当我看到代码行和程序的雏形时，前面的痛苦仿佛一扫而光。通过这让我知道，无论发生什么，坚持最重要。有了这些经验，我将来会越来越好，在每一次实践中都会提高自己。</a:t>
            </a:r>
            <a:endParaRPr dirty="0" smtClean="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6858000" y="147320"/>
            <a:ext cx="515810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快速发展的社会中，人们的生活水平都在提高，生活节奏也在逐渐加快。为了节省时间和提高工作效率，越来越多的人选择利用互联网进行线上打理各种事务，通过线上物业管理系统也就相继涌现。与此同时，人们开始接受方便的生活方式。他们不仅希望页面简单大方，还希望操作方便，可以快速锁定他们需要的物业管理系统方式。基于这种情况，我们需要这样一个界面简单大方、功能齐全的系统来解决用户问题，满足用户需求。</a:t>
            </a:r>
            <a:endParaRPr lang="zh-CN" altLang="en-US" dirty="0" smtClean="0">
              <a:solidFill>
                <a:schemeClr val="tx1"/>
              </a:solidFill>
            </a:endParaRPr>
          </a:p>
          <a:p>
            <a:r>
              <a:rPr lang="zh-CN" altLang="en-US" dirty="0" smtClean="0">
                <a:solidFill>
                  <a:schemeClr val="tx1"/>
                </a:solidFill>
              </a:rPr>
              <a:t>课题主要分为四大模块：即管理员模块，物业管理模块、业主模块和维修员模块，主要功能包括：个人中心、物业管理、业主管理、维修员管理、小区公告管理、小区信息管理、房产信息管理、车位信息管理、停车位管理、停车信息管理、缴费信息管理、投诉分类管理、投诉信息管理、投诉处理管理、报修信息管理、维修处理管理、服务评价管理、活动信息管理等。</a:t>
            </a:r>
            <a:endParaRPr lang="zh-CN" altLang="en-US" dirty="0"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842" y="684076"/>
            <a:ext cx="11520487" cy="4451350"/>
          </a:xfrm>
          <a:prstGeom prst="rect">
            <a:avLst/>
          </a:prstGeom>
        </p:spPr>
        <p:txBody>
          <a:bodyPr wrap="square">
            <a:spAutoFit/>
          </a:bodyPr>
          <a:lstStyle/>
          <a:p>
            <a:pPr lvl="0" indent="0" algn="just">
              <a:lnSpc>
                <a:spcPts val="2000"/>
              </a:lnSpc>
              <a:spcAft>
                <a:spcPts val="0"/>
              </a:spcAft>
              <a:buFont typeface="Times New Roman" panose="02020603050405020304"/>
              <a:buNone/>
            </a:pPr>
            <a:r>
              <a:rPr lang="zh-CN" altLang="zh-CN" sz="1600" dirty="0"/>
              <a:t>[1]王志辉.浅析计算机软件JAVA编程的特点及应用[J].软件,2020,41(01):266-269.</a:t>
            </a:r>
            <a:endParaRPr lang="zh-CN" altLang="zh-CN" sz="1600" dirty="0"/>
          </a:p>
          <a:p>
            <a:pPr lvl="0" indent="0" algn="just">
              <a:lnSpc>
                <a:spcPts val="2000"/>
              </a:lnSpc>
              <a:spcAft>
                <a:spcPts val="0"/>
              </a:spcAft>
              <a:buFont typeface="Times New Roman" panose="02020603050405020304"/>
              <a:buNone/>
            </a:pPr>
            <a:r>
              <a:rPr lang="zh-CN" altLang="zh-CN" sz="1600" dirty="0"/>
              <a:t>[2]高张,康小军.提高Tomcat服务器运行性能的研究[J].计算机与数字工程,2018(10):203-205.</a:t>
            </a:r>
            <a:endParaRPr lang="zh-CN" altLang="zh-CN" sz="1600" dirty="0"/>
          </a:p>
          <a:p>
            <a:pPr lvl="0" indent="0" algn="just">
              <a:lnSpc>
                <a:spcPts val="2000"/>
              </a:lnSpc>
              <a:spcAft>
                <a:spcPts val="0"/>
              </a:spcAft>
              <a:buFont typeface="Times New Roman" panose="02020603050405020304"/>
              <a:buNone/>
            </a:pPr>
            <a:r>
              <a:rPr lang="zh-CN" altLang="zh-CN" sz="1600" dirty="0"/>
              <a:t>[3]杨群. 基于SSM的高校排课系统的研究与应用[D].苏州大学,2020(10):197-200.</a:t>
            </a:r>
            <a:endParaRPr lang="zh-CN" altLang="zh-CN" sz="1600" dirty="0"/>
          </a:p>
          <a:p>
            <a:pPr lvl="0" indent="0" algn="just">
              <a:lnSpc>
                <a:spcPts val="2000"/>
              </a:lnSpc>
              <a:spcAft>
                <a:spcPts val="0"/>
              </a:spcAft>
              <a:buFont typeface="Times New Roman" panose="02020603050405020304"/>
              <a:buNone/>
            </a:pPr>
            <a:r>
              <a:rPr lang="zh-CN" altLang="zh-CN" sz="1600" dirty="0"/>
              <a:t>[4]杜波依斯. MySQL技术内幕[M]. 第4版. 人民邮电出版社, 2021年07月:50.</a:t>
            </a:r>
            <a:endParaRPr lang="zh-CN" altLang="zh-CN" sz="1600" dirty="0"/>
          </a:p>
          <a:p>
            <a:pPr lvl="0" indent="0" algn="just">
              <a:lnSpc>
                <a:spcPts val="2000"/>
              </a:lnSpc>
              <a:spcAft>
                <a:spcPts val="0"/>
              </a:spcAft>
              <a:buFont typeface="Times New Roman" panose="02020603050405020304"/>
              <a:buNone/>
            </a:pPr>
            <a:r>
              <a:rPr lang="zh-CN" altLang="zh-CN" sz="1600" dirty="0"/>
              <a:t>[5]邓志强,邓林强.Maven在Java项目开发中的应用[J].电子元器件与信息技术,2019,3(05):1-4.DOI:10.19772/j.cnki.2096-4455.2019.5.001.</a:t>
            </a:r>
            <a:endParaRPr lang="zh-CN" altLang="zh-CN" sz="1600" dirty="0"/>
          </a:p>
          <a:p>
            <a:pPr lvl="0" indent="0" algn="just">
              <a:lnSpc>
                <a:spcPts val="2000"/>
              </a:lnSpc>
              <a:spcAft>
                <a:spcPts val="0"/>
              </a:spcAft>
              <a:buFont typeface="Times New Roman" panose="02020603050405020304"/>
              <a:buNone/>
            </a:pPr>
            <a:r>
              <a:rPr lang="zh-CN" altLang="zh-CN" sz="1600" dirty="0"/>
              <a:t>[6]李展飞.Web软件系统开发框架设计在MVC模式的实现[J].电子技术与软件工程,2018(08):61.</a:t>
            </a:r>
            <a:endParaRPr lang="zh-CN" altLang="zh-CN" sz="1600" dirty="0"/>
          </a:p>
          <a:p>
            <a:pPr lvl="0" indent="0" algn="just">
              <a:lnSpc>
                <a:spcPts val="2000"/>
              </a:lnSpc>
              <a:spcAft>
                <a:spcPts val="0"/>
              </a:spcAft>
              <a:buFont typeface="Times New Roman" panose="02020603050405020304"/>
              <a:buNone/>
            </a:pPr>
            <a:r>
              <a:rPr lang="zh-CN" altLang="zh-CN" sz="1600" dirty="0"/>
              <a:t>[7]Zoya Ali. Designing Object Oriented Software Applications within the Context of Software Frameworks[D]. Ohio State University,2019(05)20.</a:t>
            </a:r>
            <a:endParaRPr lang="zh-CN" altLang="zh-CN" sz="1600" dirty="0"/>
          </a:p>
          <a:p>
            <a:pPr lvl="0" indent="0" algn="just">
              <a:lnSpc>
                <a:spcPts val="2000"/>
              </a:lnSpc>
              <a:spcAft>
                <a:spcPts val="0"/>
              </a:spcAft>
              <a:buFont typeface="Times New Roman" panose="02020603050405020304"/>
              <a:buNone/>
            </a:pPr>
            <a:r>
              <a:rPr lang="zh-CN" altLang="zh-CN" sz="1600" dirty="0"/>
              <a:t>[8]林小棠.计算机软件开发的JAVA编程语言及其实际应用[J].计算机产品与流通,2019(08):16.</a:t>
            </a:r>
            <a:endParaRPr lang="zh-CN" altLang="zh-CN" sz="1600" dirty="0"/>
          </a:p>
          <a:p>
            <a:pPr lvl="0" indent="0" algn="just">
              <a:lnSpc>
                <a:spcPts val="2000"/>
              </a:lnSpc>
              <a:spcAft>
                <a:spcPts val="0"/>
              </a:spcAft>
              <a:buFont typeface="Times New Roman" panose="02020603050405020304"/>
              <a:buNone/>
            </a:pPr>
            <a:r>
              <a:rPr lang="zh-CN" altLang="zh-CN" sz="1600" dirty="0"/>
              <a:t>[9]林信良. Spring2.0技术手册[M].北京:电子工业出版社,2020(07):87.</a:t>
            </a:r>
            <a:endParaRPr lang="zh-CN" altLang="zh-CN" sz="1600" dirty="0"/>
          </a:p>
          <a:p>
            <a:pPr lvl="0" indent="0" algn="just">
              <a:lnSpc>
                <a:spcPts val="2000"/>
              </a:lnSpc>
              <a:spcAft>
                <a:spcPts val="0"/>
              </a:spcAft>
              <a:buFont typeface="Times New Roman" panose="02020603050405020304"/>
              <a:buNone/>
            </a:pPr>
            <a:r>
              <a:rPr lang="zh-CN" altLang="zh-CN" sz="1600" dirty="0"/>
              <a:t>[10]田珂,谢世波,方马.J2EE数据持久层的解决方案[J].计算机工程,2021, 29(22): 93-95</a:t>
            </a:r>
            <a:endParaRPr lang="zh-CN" altLang="zh-CN" sz="1600" dirty="0"/>
          </a:p>
          <a:p>
            <a:pPr lvl="0" indent="0" algn="just">
              <a:lnSpc>
                <a:spcPts val="2000"/>
              </a:lnSpc>
              <a:spcAft>
                <a:spcPts val="0"/>
              </a:spcAft>
              <a:buFont typeface="Times New Roman" panose="02020603050405020304"/>
              <a:buNone/>
            </a:pPr>
            <a:r>
              <a:rPr lang="zh-CN" altLang="zh-CN" sz="1600" dirty="0"/>
              <a:t>[11]胡晓义,王如平,王鑫,付永涛.基于模型的复杂系统安全性和可靠性分析技术发展综述[J].航空学报,2020,41(06):147-158.</a:t>
            </a:r>
            <a:endParaRPr lang="zh-CN" altLang="zh-CN" sz="1600" dirty="0"/>
          </a:p>
          <a:p>
            <a:pPr lvl="0" indent="0" algn="just">
              <a:lnSpc>
                <a:spcPts val="2000"/>
              </a:lnSpc>
              <a:spcAft>
                <a:spcPts val="0"/>
              </a:spcAft>
              <a:buFont typeface="Times New Roman" panose="02020603050405020304"/>
              <a:buNone/>
            </a:pPr>
            <a:r>
              <a:rPr lang="zh-CN" altLang="zh-CN" sz="1600" dirty="0"/>
              <a:t>[12]基于MVC的JavaWeb设计与开发.[M].电子工业出版社,2018:69-78.</a:t>
            </a:r>
            <a:endParaRPr lang="zh-CN" altLang="zh-CN" sz="1600" dirty="0"/>
          </a:p>
          <a:p>
            <a:pPr lvl="0" indent="0" algn="just">
              <a:lnSpc>
                <a:spcPts val="2000"/>
              </a:lnSpc>
              <a:spcAft>
                <a:spcPts val="0"/>
              </a:spcAft>
              <a:buFont typeface="Times New Roman" panose="02020603050405020304"/>
              <a:buNone/>
            </a:pPr>
            <a:r>
              <a:rPr lang="zh-CN" altLang="zh-CN" sz="1600" dirty="0"/>
              <a:t>[13]朱道远.基于JSON的Aiax数据交换技术及应用[J].电脑编程技巧与维护, 2020(16):14-15.</a:t>
            </a:r>
            <a:endParaRPr lang="zh-CN" altLang="zh-CN" sz="1600" dirty="0"/>
          </a:p>
          <a:p>
            <a:pPr lvl="0" indent="0" algn="just">
              <a:lnSpc>
                <a:spcPts val="2000"/>
              </a:lnSpc>
              <a:spcAft>
                <a:spcPts val="0"/>
              </a:spcAft>
              <a:buFont typeface="Times New Roman" panose="02020603050405020304"/>
              <a:buNone/>
            </a:pPr>
            <a:r>
              <a:rPr lang="zh-CN" altLang="zh-CN" sz="1600" dirty="0"/>
              <a:t>[14]于海澍.计算机软件测试技术概述[J].科技资讯,2019(09):20-24.</a:t>
            </a:r>
            <a:endParaRPr lang="zh-CN" altLang="zh-CN" sz="1600" dirty="0"/>
          </a:p>
          <a:p>
            <a:pPr lvl="0" indent="0" algn="just">
              <a:lnSpc>
                <a:spcPts val="2000"/>
              </a:lnSpc>
              <a:spcAft>
                <a:spcPts val="0"/>
              </a:spcAft>
              <a:buFont typeface="Times New Roman" panose="02020603050405020304"/>
              <a:buNone/>
            </a:pPr>
            <a:r>
              <a:rPr lang="zh-CN" altLang="zh-CN" sz="1600" dirty="0"/>
              <a:t>[15]Bruce Eckel.Thin king in Java[M].Upper Saddle River USA:Prentice Hall,2020:89.</a:t>
            </a:r>
            <a:endParaRPr lang="zh-CN" altLang="zh-CN"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90398" y="4378458"/>
            <a:ext cx="2193290" cy="645160"/>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a:t>
            </a:r>
            <a:r>
              <a:rPr lang="en-US" altLang="zh-CN" dirty="0" smtClean="0">
                <a:solidFill>
                  <a:schemeClr val="bg1">
                    <a:lumMod val="95000"/>
                  </a:schemeClr>
                </a:solidFill>
                <a:latin typeface="+mj-ea"/>
                <a:ea typeface="+mj-ea"/>
              </a:rPr>
              <a:t>xxx</a:t>
            </a:r>
            <a:endParaRPr lang="en-US" altLang="zh-CN" dirty="0" smtClean="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198880"/>
          </a:xfrm>
          <a:prstGeom prst="rect">
            <a:avLst/>
          </a:prstGeom>
        </p:spPr>
        <p:txBody>
          <a:bodyPr wrap="square">
            <a:spAutoFit/>
          </a:bodyPr>
          <a:lstStyle/>
          <a:p>
            <a:r>
              <a:rPr lang="zh-CN" altLang="en-US" dirty="0" smtClean="0"/>
              <a:t>网络发展的越来越迅速，它深刻的影响着每一个人生活的各个方面。每一种新型事务的兴起都是为了使人们的生活更加方便。物业管理系统是一种低成本、更加高效的电子商务方式，它已慢慢的成为一种全新的管理模式。人们不再满足于在互联网上浏览、发布信息和人与人之间的聊天，而是希望互联网能为人们的生活带来更多便利。伴随着网络的崛起，物业管理系统开始变得越来越普遍。</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研究目的</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40360" y="1028065"/>
            <a:ext cx="11390630" cy="2584450"/>
          </a:xfrm>
          <a:prstGeom prst="rect">
            <a:avLst/>
          </a:prstGeom>
        </p:spPr>
        <p:txBody>
          <a:bodyPr wrap="square">
            <a:spAutoFit/>
          </a:bodyPr>
          <a:lstStyle/>
          <a:p>
            <a:r>
              <a:rPr dirty="0" smtClean="0"/>
              <a:t>互联网发展的越来越快了，在当下社会节点，人们也开始越来越喜爱物业管理。通过互联网可以对小区信息、车位信息、缴费信息等方式全面加强管理，极大地满足物业管理系统在现代管理中的要求。如果想实现简单快捷方便的物业管理，即时生效，无需重新打印。这时仅仅需要在背景中单击鼠标，它将立刻更新点击处一整行的所有内容。物业管理系统使用了B/S模式，并且不需要安装第四方插件，他们甚至能直接在手机上随机随地实现物业管理，还能实现更加准确的提供物业管理系统。现社会无论各行各业都应尽量摒弃传递错误信息，尤其是口头传输信息。而网络却并不会像电话那样一次只能传输一次，效率低下还间连不断，每当处于高峰时段，用网络来处理信息也就会更加的容易。我们甚至可以通过宣传让更多的潜在用户知道。不需要发送传单来节省宣传和人力成本。物业管理的方式得到了更好的改进。从而提高了整体业务量。</a:t>
            </a:r>
            <a:endParaRPr dirty="0" smtClean="0"/>
          </a:p>
          <a:p>
            <a:r>
              <a:rPr dirty="0" smtClean="0"/>
              <a:t>这样做的目的是节省时间，提高工作效率，享受当今社会最便捷、最周到的服务。</a:t>
            </a:r>
            <a:endParaRPr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论文的内容和结构</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40360" y="1028065"/>
            <a:ext cx="11390630" cy="2306955"/>
          </a:xfrm>
          <a:prstGeom prst="rect">
            <a:avLst/>
          </a:prstGeom>
        </p:spPr>
        <p:txBody>
          <a:bodyPr wrap="square">
            <a:spAutoFit/>
          </a:bodyPr>
          <a:lstStyle/>
          <a:p>
            <a:r>
              <a:rPr lang="zh-CN" altLang="en-US" dirty="0" smtClean="0"/>
              <a:t>本文一共把内容主要分为六个大部分，采用传统面向对象的方法进行划分并描述和分析每个部分的需求：</a:t>
            </a:r>
            <a:endParaRPr lang="zh-CN" altLang="en-US" dirty="0" smtClean="0"/>
          </a:p>
          <a:p>
            <a:r>
              <a:rPr lang="zh-CN" altLang="en-US" dirty="0" smtClean="0"/>
              <a:t>第一章是前言部分，该部分主要是拓展了方案的背景，对此系统的意义做了思考，对价值做了评估。</a:t>
            </a:r>
            <a:endParaRPr lang="zh-CN" altLang="en-US" dirty="0" smtClean="0"/>
          </a:p>
          <a:p>
            <a:r>
              <a:rPr lang="zh-CN" altLang="en-US" dirty="0" smtClean="0"/>
              <a:t>第二章是概述系统的相关技术，详细的介绍了系统所使用的相关语言和开发结构。</a:t>
            </a:r>
            <a:endParaRPr lang="zh-CN" altLang="en-US" dirty="0" smtClean="0"/>
          </a:p>
          <a:p>
            <a:r>
              <a:rPr lang="zh-CN" altLang="en-US" dirty="0" smtClean="0"/>
              <a:t>第四章是对系统的需求进行分析，对可行性需求，功能需求和流程等做相关分析。</a:t>
            </a:r>
            <a:endParaRPr lang="zh-CN" altLang="en-US" dirty="0" smtClean="0"/>
          </a:p>
          <a:p>
            <a:r>
              <a:rPr lang="zh-CN" altLang="en-US" dirty="0" smtClean="0"/>
              <a:t>第四章主要对程序的功能做分析，并描述了数据库等相关内容的设计。</a:t>
            </a:r>
            <a:endParaRPr lang="zh-CN" altLang="en-US" dirty="0" smtClean="0"/>
          </a:p>
          <a:p>
            <a:r>
              <a:rPr lang="zh-CN" altLang="en-US" dirty="0" smtClean="0"/>
              <a:t>第五章主要是将物业管理系统主要为后台管理界面以及各部分相关功能页面。</a:t>
            </a:r>
            <a:endParaRPr lang="zh-CN" altLang="en-US" dirty="0" smtClean="0"/>
          </a:p>
          <a:p>
            <a:r>
              <a:rPr lang="zh-CN" altLang="en-US" dirty="0" smtClean="0"/>
              <a:t>第六章主要是进行系统功能测试。 </a:t>
            </a:r>
            <a:endParaRPr lang="zh-CN" altLang="en-US" dirty="0" smtClean="0"/>
          </a:p>
          <a:p>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1"/>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2"/>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3"/>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022475" cy="460375"/>
          </a:xfrm>
          <a:prstGeom prst="rect">
            <a:avLst/>
          </a:prstGeom>
        </p:spPr>
        <p:txBody>
          <a:bodyPr wrap="none">
            <a:spAutoFit/>
          </a:bodyPr>
          <a:lstStyle/>
          <a:p>
            <a:pPr algn="l"/>
            <a:r>
              <a:rPr sz="2400" b="1" dirty="0" smtClean="0">
                <a:solidFill>
                  <a:schemeClr val="bg1"/>
                </a:solidFill>
              </a:rPr>
              <a:t>Java技术简介</a:t>
            </a:r>
            <a:endParaRPr sz="2400" b="1" dirty="0" smtClean="0">
              <a:solidFill>
                <a:schemeClr val="bg1"/>
              </a:solidFill>
            </a:endParaRPr>
          </a:p>
        </p:txBody>
      </p:sp>
      <p:sp>
        <p:nvSpPr>
          <p:cNvPr id="16" name="矩形 15"/>
          <p:cNvSpPr/>
          <p:nvPr/>
        </p:nvSpPr>
        <p:spPr>
          <a:xfrm>
            <a:off x="4551734" y="1600185"/>
            <a:ext cx="3363421"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数据库技术简介</a:t>
            </a:r>
            <a:endParaRPr lang="zh-CN" altLang="en-US" sz="2400" b="1" dirty="0">
              <a:solidFill>
                <a:schemeClr val="bg1"/>
              </a:solidFill>
            </a:endParaRPr>
          </a:p>
        </p:txBody>
      </p:sp>
      <p:sp>
        <p:nvSpPr>
          <p:cNvPr id="19" name="矩形 18"/>
          <p:cNvSpPr/>
          <p:nvPr/>
        </p:nvSpPr>
        <p:spPr>
          <a:xfrm>
            <a:off x="9010051" y="1601455"/>
            <a:ext cx="1306768" cy="461665"/>
          </a:xfrm>
          <a:prstGeom prst="rect">
            <a:avLst/>
          </a:prstGeom>
        </p:spPr>
        <p:txBody>
          <a:bodyPr wrap="none">
            <a:spAutoFit/>
          </a:bodyPr>
          <a:lstStyle/>
          <a:p>
            <a:pPr algn="ctr"/>
            <a:r>
              <a:rPr lang="en-US" sz="2400" b="1" dirty="0" smtClean="0">
                <a:solidFill>
                  <a:schemeClr val="bg1"/>
                </a:solidFill>
              </a:rPr>
              <a:t>B/S</a:t>
            </a:r>
            <a:r>
              <a:rPr lang="zh-CN" altLang="en-US" sz="2400" b="1" dirty="0" smtClean="0">
                <a:solidFill>
                  <a:schemeClr val="bg1"/>
                </a:solidFill>
              </a:rPr>
              <a:t>结构</a:t>
            </a:r>
            <a:endParaRPr sz="2400" b="1" dirty="0" smtClean="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a:t>
            </a:r>
            <a:r>
              <a:rPr lang="en-US" sz="3200" kern="0" dirty="0" err="1" smtClean="0">
                <a:solidFill>
                  <a:schemeClr val="bg1"/>
                </a:solidFill>
                <a:latin typeface="黑体" panose="02010609060101010101" charset="-122"/>
                <a:ea typeface="黑体" panose="02010609060101010101" charset="-122"/>
                <a:cs typeface="黑体" panose="02010609060101010101" charset="-122"/>
              </a:rPr>
              <a:t>SpringBoot</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框架</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2306955"/>
          </a:xfrm>
          <a:prstGeom prst="rect">
            <a:avLst/>
          </a:prstGeom>
          <a:noFill/>
          <a:ln w="9525">
            <a:noFill/>
          </a:ln>
        </p:spPr>
        <p:txBody>
          <a:bodyPr wrap="square">
            <a:spAutoFit/>
          </a:bodyPr>
          <a:lstStyle/>
          <a:p>
            <a:r>
              <a:rPr altLang="zh-CN" sz="1600" smtClean="0"/>
              <a:t>Spring Boot是由Pivotal的开发团队在2013年开发的一个免费、轻量级、开源的系统框架。SpringBoot的主要设计思想是约定大于配置，因此SpringBoot在设计时几乎达到零配置。SpringBoot集成了业界的开源框架。</a:t>
            </a:r>
            <a:endParaRPr altLang="zh-CN" sz="1600" smtClean="0"/>
          </a:p>
          <a:p>
            <a:r>
              <a:rPr altLang="zh-CN" sz="1600" smtClean="0"/>
              <a:t>SpringBoot是一个非常强大的后台框架，因为SpringBoot的开发基本上不需要写配置文件，所以利用SpringBoot来构建系统的后台环境，在SpringBoot的YML配置文件中写项目启动端口，项目就可以启动了。项目的Java和静态文件由SpringBoot管理。</a:t>
            </a:r>
            <a:endParaRPr altLang="zh-CN" sz="160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endParaRPr lang="zh-CN" altLang="en-US" sz="2400" b="1" dirty="0">
              <a:solidFill>
                <a:schemeClr val="bg1"/>
              </a:solidFill>
            </a:endParaRP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739281" y="3652113"/>
            <a:ext cx="2011680" cy="460375"/>
          </a:xfrm>
          <a:prstGeom prst="rect">
            <a:avLst/>
          </a:prstGeom>
        </p:spPr>
        <p:txBody>
          <a:bodyPr wrap="none">
            <a:spAutoFit/>
          </a:bodyPr>
          <a:lstStyle/>
          <a:p>
            <a:pPr algn="ctr"/>
            <a:r>
              <a:rPr lang="zh-CN" altLang="en-US" sz="2400" b="1" dirty="0" smtClean="0">
                <a:solidFill>
                  <a:schemeClr val="bg1"/>
                </a:solidFill>
              </a:rPr>
              <a:t>系统功能分析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PP_MARK_KEY" val="d66b654b-7603-4c6b-a170-7471869637b1"/>
  <p:tag name="COMMONDATA" val="eyJoZGlkIjoiZjJiNWU4YjI2YTg1NzdmNzJkYzcyYThiZTVmOTRjYjg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2889</Words>
  <Application>WPS 演示</Application>
  <PresentationFormat>自定义</PresentationFormat>
  <Paragraphs>96</Paragraphs>
  <Slides>21</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3" baseType="lpstr">
      <vt:lpstr>Arial</vt:lpstr>
      <vt:lpstr>宋体</vt:lpstr>
      <vt:lpstr>Wingdings</vt:lpstr>
      <vt:lpstr>Segoe UI Light</vt:lpstr>
      <vt:lpstr>黑体</vt:lpstr>
      <vt:lpstr>Times New Roman</vt:lpstr>
      <vt:lpstr>Segoe UI</vt:lpstr>
      <vt:lpstr>微软雅黑</vt:lpstr>
      <vt:lpstr>Arial Unicode MS</vt:lpstr>
      <vt:lpstr>等线</vt:lpstr>
      <vt:lpstr>office 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王文娇</cp:lastModifiedBy>
  <cp:revision>39</cp:revision>
  <dcterms:created xsi:type="dcterms:W3CDTF">2019-12-31T02:46:00Z</dcterms:created>
  <dcterms:modified xsi:type="dcterms:W3CDTF">2023-04-04T06:59:56Z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E381776BBE5E48DEA63B3236260BE07C</vt:lpwstr>
  </property>
</Properties>
</file>